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9"/>
  </p:notesMasterIdLst>
  <p:sldIdLst>
    <p:sldId id="256" r:id="rId2"/>
    <p:sldId id="926" r:id="rId3"/>
    <p:sldId id="924" r:id="rId4"/>
    <p:sldId id="1110" r:id="rId5"/>
    <p:sldId id="1099" r:id="rId6"/>
    <p:sldId id="939" r:id="rId7"/>
    <p:sldId id="954" r:id="rId8"/>
    <p:sldId id="1109" r:id="rId9"/>
    <p:sldId id="1111" r:id="rId10"/>
    <p:sldId id="1098" r:id="rId11"/>
    <p:sldId id="1097" r:id="rId12"/>
    <p:sldId id="1094" r:id="rId13"/>
    <p:sldId id="955" r:id="rId14"/>
    <p:sldId id="1095" r:id="rId15"/>
    <p:sldId id="1096" r:id="rId16"/>
    <p:sldId id="1101" r:id="rId17"/>
    <p:sldId id="1093" r:id="rId18"/>
    <p:sldId id="1100" r:id="rId19"/>
    <p:sldId id="956" r:id="rId20"/>
    <p:sldId id="1103" r:id="rId21"/>
    <p:sldId id="1108" r:id="rId22"/>
    <p:sldId id="1102" r:id="rId23"/>
    <p:sldId id="1104" r:id="rId24"/>
    <p:sldId id="1105" r:id="rId25"/>
    <p:sldId id="1106" r:id="rId26"/>
    <p:sldId id="1107" r:id="rId27"/>
    <p:sldId id="447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926"/>
            <p14:sldId id="924"/>
            <p14:sldId id="1110"/>
            <p14:sldId id="1099"/>
            <p14:sldId id="939"/>
            <p14:sldId id="954"/>
            <p14:sldId id="1109"/>
            <p14:sldId id="1111"/>
            <p14:sldId id="1098"/>
            <p14:sldId id="1097"/>
            <p14:sldId id="1094"/>
            <p14:sldId id="955"/>
            <p14:sldId id="1095"/>
            <p14:sldId id="1096"/>
            <p14:sldId id="1101"/>
            <p14:sldId id="1093"/>
            <p14:sldId id="1100"/>
            <p14:sldId id="956"/>
            <p14:sldId id="1103"/>
            <p14:sldId id="1108"/>
            <p14:sldId id="1102"/>
            <p14:sldId id="1104"/>
            <p14:sldId id="1105"/>
            <p14:sldId id="1106"/>
            <p14:sldId id="110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61" d="100"/>
          <a:sy n="61" d="100"/>
        </p:scale>
        <p:origin x="1235" y="3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11/29/2018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一般为了简化模型，假设隐变量先验分布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为标准高斯分布</a:t>
            </a:r>
            <a:r>
              <a:rPr lang="en-US" altLang="zh-CN" dirty="0"/>
              <a:t>N(z;0,I)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隐变量</a:t>
            </a:r>
            <a:r>
              <a:rPr lang="en-US" altLang="zh-CN" dirty="0"/>
              <a:t>z</a:t>
            </a:r>
            <a:r>
              <a:rPr lang="zh-CN" altLang="en-US" dirty="0"/>
              <a:t>的每一维之间都是独立的。在这个假设下，先验分布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中没有参</a:t>
            </a:r>
          </a:p>
          <a:p>
            <a:r>
              <a:rPr lang="zh-CN" altLang="en-US" dirty="0"/>
              <a:t>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9651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一般为了简化模型，假设隐变量先验分布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为标准高斯分布</a:t>
            </a:r>
            <a:r>
              <a:rPr lang="en-US" altLang="zh-CN" dirty="0"/>
              <a:t>N(z;0,I)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隐变量</a:t>
            </a:r>
            <a:r>
              <a:rPr lang="en-US" altLang="zh-CN" dirty="0"/>
              <a:t>z</a:t>
            </a:r>
            <a:r>
              <a:rPr lang="zh-CN" altLang="en-US" dirty="0"/>
              <a:t>的每一维之间都是独立的。在这个假设下，先验分布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中没有参</a:t>
            </a:r>
          </a:p>
          <a:p>
            <a:r>
              <a:rPr lang="zh-CN" altLang="en-US" dirty="0"/>
              <a:t>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704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在深度生成模型中，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是非常复杂的分布，很难用简单的分布去近似。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9141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3988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DCGANs</a:t>
            </a:r>
            <a:r>
              <a:rPr lang="zh-CN" altLang="en-US" dirty="0"/>
              <a:t>的主要优点是通过一些经验性的网络结构设计使得对抗训练更</a:t>
            </a:r>
          </a:p>
          <a:p>
            <a:r>
              <a:rPr lang="zh-CN" altLang="en-US" dirty="0"/>
              <a:t>加稳定。比如，（</a:t>
            </a:r>
            <a:r>
              <a:rPr lang="en-US" altLang="zh-CN" dirty="0"/>
              <a:t>1</a:t>
            </a:r>
            <a:r>
              <a:rPr lang="zh-CN" altLang="en-US" dirty="0"/>
              <a:t>）使用代步长的卷积（在判别网络中）和微步卷积（在生成</a:t>
            </a:r>
          </a:p>
          <a:p>
            <a:r>
              <a:rPr lang="zh-CN" altLang="en-US" dirty="0"/>
              <a:t>网络中）来代替汇聚操作，以免损失信息；（</a:t>
            </a:r>
            <a:r>
              <a:rPr lang="en-US" altLang="zh-CN" dirty="0"/>
              <a:t>2</a:t>
            </a:r>
            <a:r>
              <a:rPr lang="zh-CN" altLang="en-US" dirty="0"/>
              <a:t>）使用批量归一化；（</a:t>
            </a:r>
            <a:r>
              <a:rPr lang="en-US" altLang="zh-CN" dirty="0"/>
              <a:t>3</a:t>
            </a:r>
            <a:r>
              <a:rPr lang="zh-CN" altLang="en-US" dirty="0"/>
              <a:t>）去除卷积</a:t>
            </a:r>
          </a:p>
          <a:p>
            <a:r>
              <a:rPr lang="zh-CN" altLang="en-US" dirty="0"/>
              <a:t>层之后的全连接层；（</a:t>
            </a:r>
            <a:r>
              <a:rPr lang="en-US" altLang="zh-CN" dirty="0"/>
              <a:t>4</a:t>
            </a:r>
            <a:r>
              <a:rPr lang="zh-CN" altLang="en-US" dirty="0"/>
              <a:t>）在生成网络中，除了最后一层使用</a:t>
            </a:r>
            <a:r>
              <a:rPr lang="en-US" altLang="zh-CN" dirty="0" err="1"/>
              <a:t>Tanh</a:t>
            </a:r>
            <a:r>
              <a:rPr lang="zh-CN" altLang="en-US" dirty="0"/>
              <a:t>激活函数外，</a:t>
            </a:r>
          </a:p>
          <a:p>
            <a:r>
              <a:rPr lang="zh-CN" altLang="en-US" dirty="0"/>
              <a:t>其余层都使用</a:t>
            </a:r>
            <a:r>
              <a:rPr lang="en-US" altLang="zh-CN" dirty="0" err="1"/>
              <a:t>ReLU</a:t>
            </a:r>
            <a:r>
              <a:rPr lang="zh-CN" altLang="en-US" dirty="0"/>
              <a:t>函数；（</a:t>
            </a:r>
            <a:r>
              <a:rPr lang="en-US" altLang="zh-CN" dirty="0"/>
              <a:t>5</a:t>
            </a:r>
            <a:r>
              <a:rPr lang="zh-CN" altLang="en-US" dirty="0"/>
              <a:t>）在判别网络中，都使用</a:t>
            </a:r>
            <a:r>
              <a:rPr lang="en-US" altLang="zh-CN" dirty="0" err="1"/>
              <a:t>LeakyReLU</a:t>
            </a:r>
            <a:r>
              <a:rPr lang="zh-CN" altLang="en-US" dirty="0"/>
              <a:t>激活函数。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900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  <a:endParaRPr lang="en-US" altLang="zh-CN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变分自编码器的训练过程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95400"/>
            <a:ext cx="5715000" cy="486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46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变分自编码器学习到的隐变量流形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7207532" cy="372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4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生成对抗网络</a:t>
            </a:r>
          </a:p>
        </p:txBody>
      </p:sp>
    </p:spTree>
    <p:extLst>
      <p:ext uri="{BB962C8B-B14F-4D97-AF65-F5344CB8AC3E}">
        <p14:creationId xmlns:p14="http://schemas.microsoft.com/office/powerpoint/2010/main" val="3888596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显式密度模型和隐式密度模型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显式密度模型</a:t>
            </a:r>
            <a:endParaRPr lang="en-US" altLang="zh-CN" dirty="0"/>
          </a:p>
          <a:p>
            <a:pPr lvl="1"/>
            <a:r>
              <a:rPr lang="zh-CN" altLang="en-US" dirty="0"/>
              <a:t>显示地构建出样本的密度函数</a:t>
            </a:r>
            <a:r>
              <a:rPr lang="en-US" altLang="zh-CN" dirty="0"/>
              <a:t>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，并通过最大似然估计来求解参数；</a:t>
            </a:r>
            <a:endParaRPr lang="en-US" altLang="zh-CN" dirty="0"/>
          </a:p>
          <a:p>
            <a:pPr lvl="1"/>
            <a:r>
              <a:rPr lang="zh-CN" altLang="en-US" dirty="0"/>
              <a:t>变分自编码器、深度信念网络</a:t>
            </a:r>
            <a:endParaRPr lang="en-US" altLang="zh-CN" dirty="0"/>
          </a:p>
          <a:p>
            <a:r>
              <a:rPr lang="zh-CN" altLang="en-US" dirty="0"/>
              <a:t>隐式密度模型</a:t>
            </a:r>
            <a:endParaRPr lang="en-US" altLang="zh-CN" dirty="0"/>
          </a:p>
          <a:p>
            <a:pPr lvl="1"/>
            <a:r>
              <a:rPr lang="zh-CN" altLang="en-US" dirty="0"/>
              <a:t>不显示地估计出数据分布的密度函数</a:t>
            </a:r>
            <a:endParaRPr lang="en-US" altLang="zh-CN" dirty="0"/>
          </a:p>
          <a:p>
            <a:pPr lvl="1"/>
            <a:r>
              <a:rPr lang="zh-CN" altLang="en-US" dirty="0"/>
              <a:t>但能生成符合数据分布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data</a:t>
            </a:r>
            <a:r>
              <a:rPr lang="en-US" altLang="zh-CN" dirty="0"/>
              <a:t> (x)</a:t>
            </a:r>
            <a:r>
              <a:rPr lang="zh-CN" altLang="en-US" dirty="0"/>
              <a:t>的样本</a:t>
            </a:r>
            <a:endParaRPr lang="en-US" altLang="zh-CN" dirty="0"/>
          </a:p>
          <a:p>
            <a:pPr lvl="1"/>
            <a:r>
              <a:rPr lang="zh-CN" altLang="en-US" dirty="0"/>
              <a:t>无法用最大似然估计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800600"/>
            <a:ext cx="711600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1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生成对抗网络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生成对抗网络由一个生成网络与一个判别网络组成。生成网络从潜在空间（</a:t>
            </a:r>
            <a:r>
              <a:rPr lang="en-US" altLang="zh-CN" dirty="0"/>
              <a:t>latent space</a:t>
            </a:r>
            <a:r>
              <a:rPr lang="zh-CN" altLang="en-US" dirty="0"/>
              <a:t>）中随机采样作为输入，其输出结果需要尽量模仿训练集中的真实样本。</a:t>
            </a:r>
            <a:endParaRPr lang="en-US" altLang="zh-CN" dirty="0"/>
          </a:p>
          <a:p>
            <a:r>
              <a:rPr lang="zh-CN" altLang="en-US" dirty="0"/>
              <a:t>判别网络的输入则为真实样本或生成网络的输出，其目的是将生成网络的输出从真实样本中尽可能分辨出来。</a:t>
            </a:r>
          </a:p>
        </p:txBody>
      </p:sp>
    </p:spTree>
    <p:extLst>
      <p:ext uri="{BB962C8B-B14F-4D97-AF65-F5344CB8AC3E}">
        <p14:creationId xmlns:p14="http://schemas.microsoft.com/office/powerpoint/2010/main" val="371235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生成网络要尽可能地欺骗判别网络。</a:t>
            </a:r>
            <a:endParaRPr lang="en-US" altLang="zh-CN" dirty="0"/>
          </a:p>
          <a:p>
            <a:r>
              <a:rPr lang="zh-CN" altLang="en-US" dirty="0"/>
              <a:t>判别网络将生成网络生成的样本与真实样本中尽可能区分出来。</a:t>
            </a:r>
            <a:endParaRPr lang="en-US" altLang="zh-CN" dirty="0"/>
          </a:p>
          <a:p>
            <a:r>
              <a:rPr lang="zh-CN" altLang="en-US" dirty="0"/>
              <a:t>两个网络相互对抗、不断调整参数，最终目的是使判别网络无法判断生成网络的输出结果是否真实。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54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MinMax</a:t>
            </a:r>
            <a:r>
              <a:rPr lang="en-US" altLang="zh-CN" dirty="0"/>
              <a:t> Game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88080"/>
            <a:ext cx="6801556" cy="1524000"/>
          </a:xfrm>
          <a:prstGeom prst="rect">
            <a:avLst/>
          </a:prstGeom>
        </p:spPr>
      </p:pic>
      <p:pic>
        <p:nvPicPr>
          <p:cNvPr id="10" name="内容占位符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356" y="2209800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01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一个具体的模型：</a:t>
            </a:r>
            <a:r>
              <a:rPr lang="en-US" altLang="zh-CN" dirty="0"/>
              <a:t>DCGANs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判别网络是一个传统的深度卷积网络，但使用了带步长的卷积来实现下采样操作，不用最大汇聚（</a:t>
            </a:r>
            <a:r>
              <a:rPr lang="en-US" altLang="zh-CN" sz="2400" dirty="0"/>
              <a:t>pooling</a:t>
            </a:r>
            <a:r>
              <a:rPr lang="zh-CN" altLang="en-US" sz="2400" dirty="0"/>
              <a:t>）操作。</a:t>
            </a:r>
            <a:endParaRPr lang="en-US" altLang="zh-CN" sz="2400" dirty="0"/>
          </a:p>
          <a:p>
            <a:r>
              <a:rPr lang="zh-CN" altLang="en-US" sz="2400" dirty="0"/>
              <a:t>生成网络使用一个特殊的深度卷积网络来实现使用微步卷积来生成</a:t>
            </a:r>
            <a:r>
              <a:rPr lang="en-US" altLang="zh-CN" sz="2400" dirty="0"/>
              <a:t>64×63</a:t>
            </a:r>
            <a:r>
              <a:rPr lang="zh-CN" altLang="en-US" sz="2400" dirty="0"/>
              <a:t>大小的图像。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42" y="2842260"/>
            <a:ext cx="799851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28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训练过程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2400"/>
            <a:ext cx="5943600" cy="6650484"/>
          </a:xfrm>
        </p:spPr>
      </p:pic>
    </p:spTree>
    <p:extLst>
      <p:ext uri="{BB962C8B-B14F-4D97-AF65-F5344CB8AC3E}">
        <p14:creationId xmlns:p14="http://schemas.microsoft.com/office/powerpoint/2010/main" val="3692646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7" y="1981200"/>
            <a:ext cx="856750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2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深度生成模型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深度生成模型就是利用神经网络来建模条件分布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dirty="0"/>
              <a:t>对抗生成式网络（</a:t>
            </a:r>
            <a:r>
              <a:rPr lang="en-US" altLang="zh-CN" dirty="0"/>
              <a:t>Generative Adversarial Network</a:t>
            </a:r>
            <a:r>
              <a:rPr lang="zh-CN" altLang="en-US" dirty="0"/>
              <a:t>，</a:t>
            </a:r>
            <a:r>
              <a:rPr lang="en-US" altLang="zh-CN" dirty="0"/>
              <a:t>GAN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Goodfellow</a:t>
            </a:r>
            <a:r>
              <a:rPr lang="en-US" altLang="zh-CN" dirty="0"/>
              <a:t> et al., 2014]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变分自编码器（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/>
              <a:t>Autoencoder</a:t>
            </a:r>
            <a:r>
              <a:rPr lang="zh-CN" altLang="en-US" dirty="0"/>
              <a:t>，</a:t>
            </a:r>
            <a:r>
              <a:rPr lang="en-US" altLang="zh-CN" dirty="0"/>
              <a:t>VAE</a:t>
            </a:r>
            <a:r>
              <a:rPr lang="zh-CN" altLang="en-US" dirty="0"/>
              <a:t>）</a:t>
            </a:r>
            <a:r>
              <a:rPr lang="en-US" altLang="zh-CN" dirty="0"/>
              <a:t>[</a:t>
            </a:r>
            <a:r>
              <a:rPr lang="en-US" altLang="zh-CN" dirty="0" err="1"/>
              <a:t>Kingma</a:t>
            </a:r>
            <a:r>
              <a:rPr lang="en-US" altLang="zh-CN" dirty="0"/>
              <a:t> and Welling, 2013, </a:t>
            </a:r>
            <a:r>
              <a:rPr lang="en-US" altLang="zh-CN" dirty="0" err="1"/>
              <a:t>Rezende</a:t>
            </a:r>
            <a:r>
              <a:rPr lang="en-US" altLang="zh-CN" dirty="0"/>
              <a:t> et al., 2014]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06798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不稳定性</a:t>
            </a:r>
          </a:p>
        </p:txBody>
      </p:sp>
      <p:pic>
        <p:nvPicPr>
          <p:cNvPr id="4" name="内容占位符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" y="1371600"/>
            <a:ext cx="7565800" cy="7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90800"/>
            <a:ext cx="6172200" cy="334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8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模型坍塌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7315200" cy="4082015"/>
          </a:xfrm>
        </p:spPr>
      </p:pic>
    </p:spTree>
    <p:extLst>
      <p:ext uri="{BB962C8B-B14F-4D97-AF65-F5344CB8AC3E}">
        <p14:creationId xmlns:p14="http://schemas.microsoft.com/office/powerpoint/2010/main" val="555385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Earth Mover</a:t>
            </a:r>
            <a:r>
              <a:rPr lang="en-US" altLang="zh-CN" dirty="0">
                <a:latin typeface="Yu Gothic UI" panose="020B0500000000000000" pitchFamily="34" charset="-128"/>
                <a:ea typeface="Yu Gothic UI" panose="020B0500000000000000" pitchFamily="34" charset="-128"/>
              </a:rPr>
              <a:t>’</a:t>
            </a:r>
            <a:r>
              <a:rPr lang="en-US" altLang="zh-CN" dirty="0"/>
              <a:t>s Distance</a:t>
            </a:r>
            <a:endParaRPr lang="zh-CN" altLang="en-US" dirty="0"/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199"/>
            <a:ext cx="8077200" cy="4389007"/>
          </a:xfrm>
        </p:spPr>
      </p:pic>
    </p:spTree>
    <p:extLst>
      <p:ext uri="{BB962C8B-B14F-4D97-AF65-F5344CB8AC3E}">
        <p14:creationId xmlns:p14="http://schemas.microsoft.com/office/powerpoint/2010/main" val="2239483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Kantorovich-Rubinstein duality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46968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06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Wasserstein GAN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47800"/>
            <a:ext cx="7897591" cy="4718197"/>
          </a:xfrm>
        </p:spPr>
      </p:pic>
    </p:spTree>
    <p:extLst>
      <p:ext uri="{BB962C8B-B14F-4D97-AF65-F5344CB8AC3E}">
        <p14:creationId xmlns:p14="http://schemas.microsoft.com/office/powerpoint/2010/main" val="881162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18569"/>
            <a:ext cx="7010400" cy="5330305"/>
          </a:xfrm>
        </p:spPr>
      </p:pic>
    </p:spTree>
    <p:extLst>
      <p:ext uri="{BB962C8B-B14F-4D97-AF65-F5344CB8AC3E}">
        <p14:creationId xmlns:p14="http://schemas.microsoft.com/office/powerpoint/2010/main" val="3461810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" y="1219200"/>
            <a:ext cx="8895214" cy="1232036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9600"/>
            <a:ext cx="8878278" cy="129554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0" y="2437276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DCGAN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47800" y="248555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WGAN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4343400" y="2854887"/>
            <a:ext cx="0" cy="141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572000" y="3237877"/>
            <a:ext cx="430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batch normalization </a:t>
            </a:r>
          </a:p>
          <a:p>
            <a:r>
              <a:rPr lang="en-US" altLang="zh-CN" dirty="0"/>
              <a:t>constant number of filters at every layer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5562600" y="2971800"/>
            <a:ext cx="22098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5638800" y="2971800"/>
            <a:ext cx="1752600" cy="12954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560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生成模型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生成模型指一系列用于随机生成可观测数据的模型。</a:t>
            </a:r>
            <a:endParaRPr lang="en-US" altLang="zh-CN" dirty="0"/>
          </a:p>
          <a:p>
            <a:pPr lvl="1"/>
            <a:r>
              <a:rPr lang="zh-CN" altLang="en-US" dirty="0"/>
              <a:t>生成数据</a:t>
            </a:r>
            <a:r>
              <a:rPr lang="en-US" altLang="zh-CN" dirty="0"/>
              <a:t>x</a:t>
            </a:r>
            <a:r>
              <a:rPr lang="zh-CN" altLang="en-US" dirty="0"/>
              <a:t>的过程可以分为两步进行：</a:t>
            </a:r>
            <a:endParaRPr lang="en-US" altLang="zh-CN" dirty="0"/>
          </a:p>
          <a:p>
            <a:pPr lvl="2"/>
            <a:r>
              <a:rPr lang="zh-CN" altLang="en-US" dirty="0"/>
              <a:t>根据隐变量的先验分布</a:t>
            </a:r>
            <a:r>
              <a:rPr lang="en-US" altLang="zh-CN" dirty="0"/>
              <a:t>p(</a:t>
            </a:r>
            <a:r>
              <a:rPr lang="en-US" altLang="zh-CN" dirty="0" err="1"/>
              <a:t>z;θ</a:t>
            </a:r>
            <a:r>
              <a:rPr lang="en-US" altLang="zh-CN" dirty="0"/>
              <a:t>)</a:t>
            </a:r>
            <a:r>
              <a:rPr lang="zh-CN" altLang="en-US" dirty="0"/>
              <a:t>进行采样，得到样本</a:t>
            </a:r>
            <a:r>
              <a:rPr lang="en-US" altLang="zh-CN" dirty="0"/>
              <a:t>z</a:t>
            </a:r>
            <a:r>
              <a:rPr lang="zh-CN" altLang="en-US" dirty="0"/>
              <a:t>；</a:t>
            </a:r>
          </a:p>
          <a:p>
            <a:pPr lvl="2"/>
            <a:r>
              <a:rPr lang="zh-CN" altLang="en-US" dirty="0"/>
              <a:t>根据条件分布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进行采样，得到</a:t>
            </a:r>
            <a:r>
              <a:rPr lang="en-US" altLang="zh-CN" dirty="0"/>
              <a:t>x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971800"/>
            <a:ext cx="2267266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53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</p:spTree>
    <p:extLst>
      <p:ext uri="{BB962C8B-B14F-4D97-AF65-F5344CB8AC3E}">
        <p14:creationId xmlns:p14="http://schemas.microsoft.com/office/powerpoint/2010/main" val="249386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给定一个样本</a:t>
            </a:r>
            <a:r>
              <a:rPr lang="en-US" altLang="zh-CN" dirty="0"/>
              <a:t>x</a:t>
            </a:r>
            <a:r>
              <a:rPr lang="zh-CN" altLang="en-US" dirty="0"/>
              <a:t>，其对数边际似然</a:t>
            </a:r>
            <a:r>
              <a:rPr lang="en-US" altLang="zh-CN" dirty="0"/>
              <a:t>log p(</a:t>
            </a:r>
            <a:r>
              <a:rPr lang="en-US" altLang="zh-CN" dirty="0" err="1"/>
              <a:t>x|θ</a:t>
            </a:r>
            <a:r>
              <a:rPr lang="en-US" altLang="zh-CN" dirty="0"/>
              <a:t>)</a:t>
            </a:r>
            <a:r>
              <a:rPr lang="zh-CN" altLang="en-US" dirty="0"/>
              <a:t>可以分解为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8" y="2514600"/>
            <a:ext cx="5292436" cy="106680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57" y="2590799"/>
            <a:ext cx="1069947" cy="39601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410200" y="4499848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 step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stCxn id="8" idx="0"/>
          </p:cNvCxnSpPr>
          <p:nvPr/>
        </p:nvCxnSpPr>
        <p:spPr>
          <a:xfrm flipH="1" flipV="1">
            <a:off x="5791200" y="3688080"/>
            <a:ext cx="38346" cy="811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495800" y="3200400"/>
            <a:ext cx="2133600" cy="43434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3043030" y="449984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 step</a:t>
            </a:r>
            <a:endParaRPr lang="zh-CN" altLang="en-US" dirty="0"/>
          </a:p>
        </p:txBody>
      </p:sp>
      <p:cxnSp>
        <p:nvCxnSpPr>
          <p:cNvPr id="21" name="直接箭头连接符 20"/>
          <p:cNvCxnSpPr>
            <a:stCxn id="20" idx="0"/>
          </p:cNvCxnSpPr>
          <p:nvPr/>
        </p:nvCxnSpPr>
        <p:spPr>
          <a:xfrm flipH="1" flipV="1">
            <a:off x="3424030" y="3688080"/>
            <a:ext cx="57582" cy="811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743200" y="3200400"/>
            <a:ext cx="1519030" cy="434340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925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20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  <a:r>
              <a:rPr lang="en-US" altLang="zh-CN" dirty="0"/>
              <a:t>(VAE)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变分自编码器的模型结构可以分为两个部分：</a:t>
            </a:r>
            <a:endParaRPr lang="en-US" altLang="zh-CN" dirty="0"/>
          </a:p>
          <a:p>
            <a:pPr lvl="2"/>
            <a:r>
              <a:rPr lang="zh-CN" altLang="en-US" dirty="0"/>
              <a:t>寻找后验分布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  <a:r>
              <a:rPr lang="zh-CN" altLang="en-US" dirty="0"/>
              <a:t>的变分近似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30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；</a:t>
            </a:r>
            <a:endParaRPr lang="en-US" altLang="zh-CN" dirty="0"/>
          </a:p>
          <a:p>
            <a:pPr lvl="3"/>
            <a:r>
              <a:rPr lang="zh-CN" altLang="en-US" dirty="0"/>
              <a:t>变分推断：用简单的分布</a:t>
            </a:r>
            <a:r>
              <a:rPr lang="en-US" altLang="zh-CN" dirty="0"/>
              <a:t>q</a:t>
            </a:r>
            <a:r>
              <a:rPr lang="zh-CN" altLang="en-US" dirty="0"/>
              <a:t>去近似复杂的分</a:t>
            </a:r>
            <a:r>
              <a:rPr lang="en-US" altLang="zh-CN" dirty="0"/>
              <a:t>p(</a:t>
            </a:r>
            <a:r>
              <a:rPr lang="en-US" altLang="zh-CN" dirty="0" err="1"/>
              <a:t>z|x;θ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  <a:p>
            <a:pPr lvl="2"/>
            <a:r>
              <a:rPr lang="zh-CN" altLang="en-US" dirty="0"/>
              <a:t>在已知</a:t>
            </a:r>
            <a:r>
              <a:rPr lang="en-US" altLang="zh-CN" dirty="0"/>
              <a:t>q(</a:t>
            </a:r>
            <a:r>
              <a:rPr lang="en-US" altLang="zh-CN" dirty="0" err="1"/>
              <a:t>z|x;ϕ</a:t>
            </a:r>
            <a:r>
              <a:rPr lang="en-US" altLang="zh-CN" baseline="-25000" dirty="0"/>
              <a:t>∗</a:t>
            </a:r>
            <a:r>
              <a:rPr lang="en-US" altLang="zh-CN" dirty="0"/>
              <a:t> )</a:t>
            </a:r>
            <a:r>
              <a:rPr lang="zh-CN" altLang="en-US" dirty="0"/>
              <a:t>的情况下，估计更好的生成</a:t>
            </a:r>
            <a:r>
              <a:rPr lang="en-US" altLang="zh-CN" dirty="0"/>
              <a:t>p(</a:t>
            </a:r>
            <a:r>
              <a:rPr lang="en-US" altLang="zh-CN" dirty="0" err="1"/>
              <a:t>x|z;θ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590800"/>
            <a:ext cx="2695951" cy="2648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38800" y="182880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用神经网络来替代</a:t>
            </a:r>
          </a:p>
        </p:txBody>
      </p:sp>
      <p:cxnSp>
        <p:nvCxnSpPr>
          <p:cNvPr id="8" name="直接连接符 7"/>
          <p:cNvCxnSpPr>
            <a:stCxn id="6" idx="1"/>
          </p:cNvCxnSpPr>
          <p:nvPr/>
        </p:nvCxnSpPr>
        <p:spPr>
          <a:xfrm flipH="1">
            <a:off x="5181600" y="2090410"/>
            <a:ext cx="457200" cy="36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914400" y="2221215"/>
            <a:ext cx="4267200" cy="81660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174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变分自编码器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4" y="2133600"/>
            <a:ext cx="8492852" cy="336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模型汇总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76400"/>
            <a:ext cx="7543800" cy="798455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352800"/>
            <a:ext cx="7239000" cy="616656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4045620" y="2582019"/>
            <a:ext cx="366960" cy="5509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023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再参数化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分布</a:t>
            </a:r>
            <a:r>
              <a:rPr lang="en-US" altLang="zh-CN" dirty="0"/>
              <a:t>q(</a:t>
            </a:r>
            <a:r>
              <a:rPr lang="en-US" altLang="zh-CN" dirty="0" err="1"/>
              <a:t>z|x,ϕ</a:t>
            </a:r>
            <a:r>
              <a:rPr lang="en-US" altLang="zh-CN" dirty="0"/>
              <a:t>)</a:t>
            </a:r>
            <a:r>
              <a:rPr lang="zh-CN" altLang="en-US"/>
              <a:t>依赖于参数</a:t>
            </a:r>
            <a:r>
              <a:rPr lang="en-US" altLang="zh-CN" dirty="0"/>
              <a:t>ϕ</a:t>
            </a:r>
          </a:p>
          <a:p>
            <a:endParaRPr lang="en-US" altLang="zh-CN" dirty="0"/>
          </a:p>
          <a:p>
            <a:r>
              <a:rPr lang="zh-CN" altLang="en-US" dirty="0"/>
              <a:t>再参数化（</a:t>
            </a:r>
            <a:r>
              <a:rPr lang="en-US" altLang="zh-CN" dirty="0" err="1"/>
              <a:t>reparameterization</a:t>
            </a:r>
            <a:r>
              <a:rPr lang="zh-CN" altLang="en-US" dirty="0"/>
              <a:t>）是实现通过随机变量实现反向传播的一种重要手段</a:t>
            </a:r>
          </a:p>
        </p:txBody>
      </p:sp>
      <p:sp>
        <p:nvSpPr>
          <p:cNvPr id="4" name="矩形 3"/>
          <p:cNvSpPr/>
          <p:nvPr/>
        </p:nvSpPr>
        <p:spPr>
          <a:xfrm>
            <a:off x="1372429" y="4419600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z</a:t>
            </a:r>
            <a:r>
              <a:rPr lang="zh-CN" altLang="en-US" sz="2400" dirty="0"/>
              <a:t> </a:t>
            </a:r>
            <a:r>
              <a:rPr lang="el-GR" altLang="zh-CN" sz="2400" dirty="0"/>
              <a:t>∼</a:t>
            </a:r>
            <a:r>
              <a:rPr lang="en-US" altLang="zh-CN" sz="2400" dirty="0"/>
              <a:t> </a:t>
            </a:r>
            <a:r>
              <a:rPr lang="zh-CN" altLang="en-US" sz="2400" dirty="0"/>
              <a:t>N(µ</a:t>
            </a:r>
            <a:r>
              <a:rPr lang="zh-CN" altLang="en-US" sz="2400" baseline="-25000" dirty="0"/>
              <a:t>I</a:t>
            </a:r>
            <a:r>
              <a:rPr lang="zh-CN" altLang="en-US" sz="2400" dirty="0"/>
              <a:t> ,σ</a:t>
            </a:r>
            <a:r>
              <a:rPr lang="en-US" altLang="zh-CN" sz="2400" baseline="-25000" dirty="0"/>
              <a:t>I</a:t>
            </a:r>
            <a:r>
              <a:rPr lang="zh-CN" altLang="en-US" sz="2400" baseline="30000" dirty="0"/>
              <a:t>2</a:t>
            </a:r>
            <a:r>
              <a:rPr lang="zh-CN" altLang="en-US" sz="2400" dirty="0"/>
              <a:t>I)</a:t>
            </a:r>
          </a:p>
        </p:txBody>
      </p:sp>
      <p:sp>
        <p:nvSpPr>
          <p:cNvPr id="5" name="矩形 4"/>
          <p:cNvSpPr/>
          <p:nvPr/>
        </p:nvSpPr>
        <p:spPr>
          <a:xfrm>
            <a:off x="5029200" y="4191000"/>
            <a:ext cx="26587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altLang="zh-CN" sz="2400" dirty="0"/>
              <a:t>ϵ ∼ </a:t>
            </a:r>
            <a:r>
              <a:rPr lang="en-US" altLang="zh-CN" sz="2400" dirty="0"/>
              <a:t>N(0,I)</a:t>
            </a:r>
          </a:p>
          <a:p>
            <a:r>
              <a:rPr lang="pl-PL" altLang="zh-CN" sz="2400" dirty="0"/>
              <a:t>z = µ</a:t>
            </a:r>
            <a:r>
              <a:rPr lang="pl-PL" altLang="zh-CN" sz="2400" baseline="-25000" dirty="0"/>
              <a:t>I</a:t>
            </a:r>
            <a:r>
              <a:rPr lang="pl-PL" altLang="zh-CN" sz="2400" dirty="0"/>
              <a:t> + σ</a:t>
            </a:r>
            <a:r>
              <a:rPr lang="pl-PL" altLang="zh-CN" sz="2400" baseline="-25000" dirty="0"/>
              <a:t>I</a:t>
            </a:r>
            <a:r>
              <a:rPr lang="pl-PL" altLang="zh-CN" sz="2400" dirty="0"/>
              <a:t>⊙ϵ,</a:t>
            </a:r>
            <a:endParaRPr lang="zh-CN" altLang="en-US" sz="2400" dirty="0"/>
          </a:p>
        </p:txBody>
      </p:sp>
      <p:sp>
        <p:nvSpPr>
          <p:cNvPr id="6" name="右箭头 5"/>
          <p:cNvSpPr/>
          <p:nvPr/>
        </p:nvSpPr>
        <p:spPr>
          <a:xfrm>
            <a:off x="3734629" y="4572000"/>
            <a:ext cx="762000" cy="228600"/>
          </a:xfrm>
          <a:prstGeom prst="rightArrow">
            <a:avLst/>
          </a:prstGeom>
          <a:ln>
            <a:solidFill>
              <a:schemeClr val="tx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586962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17612</TotalTime>
  <Words>886</Words>
  <Application>Microsoft Office PowerPoint</Application>
  <PresentationFormat>全屏显示(4:3)</PresentationFormat>
  <Paragraphs>88</Paragraphs>
  <Slides>27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Yu Gothic UI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Helvetica</vt:lpstr>
      <vt:lpstr>Wingdings</vt:lpstr>
      <vt:lpstr>Wingdings 3</vt:lpstr>
      <vt:lpstr>Origin</vt:lpstr>
      <vt:lpstr>深度生成模型</vt:lpstr>
      <vt:lpstr>深度生成模型</vt:lpstr>
      <vt:lpstr>生成模型</vt:lpstr>
      <vt:lpstr>变分自编码器</vt:lpstr>
      <vt:lpstr>EM算法回顾</vt:lpstr>
      <vt:lpstr>变分自编码器(VAE)</vt:lpstr>
      <vt:lpstr>变分自编码器</vt:lpstr>
      <vt:lpstr>模型汇总</vt:lpstr>
      <vt:lpstr>再参数化</vt:lpstr>
      <vt:lpstr>变分自编码器的训练过程</vt:lpstr>
      <vt:lpstr>变分自编码器学习到的隐变量流形</vt:lpstr>
      <vt:lpstr>生成对抗网络</vt:lpstr>
      <vt:lpstr>显式密度模型和隐式密度模型</vt:lpstr>
      <vt:lpstr>生成对抗网络</vt:lpstr>
      <vt:lpstr>MinMax Game</vt:lpstr>
      <vt:lpstr>MinMax Game</vt:lpstr>
      <vt:lpstr>一个具体的模型：DCGANs</vt:lpstr>
      <vt:lpstr>训练过程</vt:lpstr>
      <vt:lpstr>例子</vt:lpstr>
      <vt:lpstr>不稳定性</vt:lpstr>
      <vt:lpstr>模型坍塌</vt:lpstr>
      <vt:lpstr>Earth Mover’s Distance</vt:lpstr>
      <vt:lpstr>Kantorovich-Rubinstein duality</vt:lpstr>
      <vt:lpstr>Wasserstein GAN</vt:lpstr>
      <vt:lpstr>梯度问题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1736</cp:revision>
  <dcterms:created xsi:type="dcterms:W3CDTF">2009-03-19T21:17:53Z</dcterms:created>
  <dcterms:modified xsi:type="dcterms:W3CDTF">2018-11-29T15:06:10Z</dcterms:modified>
</cp:coreProperties>
</file>